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62" r:id="rId4"/>
    <p:sldId id="261" r:id="rId5"/>
    <p:sldId id="260" r:id="rId6"/>
    <p:sldId id="267" r:id="rId7"/>
    <p:sldId id="259" r:id="rId8"/>
    <p:sldId id="264" r:id="rId9"/>
    <p:sldId id="263" r:id="rId10"/>
    <p:sldId id="268" r:id="rId11"/>
    <p:sldId id="266" r:id="rId12"/>
    <p:sldId id="271" r:id="rId13"/>
    <p:sldId id="270" r:id="rId14"/>
    <p:sldId id="272" r:id="rId15"/>
    <p:sldId id="274" r:id="rId16"/>
    <p:sldId id="278" r:id="rId17"/>
    <p:sldId id="273" r:id="rId18"/>
    <p:sldId id="277" r:id="rId19"/>
    <p:sldId id="279" r:id="rId20"/>
    <p:sldId id="269" r:id="rId21"/>
    <p:sldId id="276" r:id="rId22"/>
    <p:sldId id="280" r:id="rId23"/>
    <p:sldId id="275" r:id="rId24"/>
    <p:sldId id="265" r:id="rId25"/>
    <p:sldId id="258" r:id="rId26"/>
    <p:sldId id="286" r:id="rId27"/>
    <p:sldId id="284" r:id="rId28"/>
    <p:sldId id="294" r:id="rId29"/>
    <p:sldId id="296" r:id="rId30"/>
    <p:sldId id="283" r:id="rId31"/>
    <p:sldId id="282" r:id="rId32"/>
    <p:sldId id="288" r:id="rId33"/>
    <p:sldId id="289" r:id="rId34"/>
    <p:sldId id="287" r:id="rId35"/>
    <p:sldId id="292" r:id="rId36"/>
    <p:sldId id="290" r:id="rId37"/>
    <p:sldId id="293" r:id="rId38"/>
    <p:sldId id="295" r:id="rId39"/>
    <p:sldId id="298" r:id="rId40"/>
    <p:sldId id="291" r:id="rId41"/>
    <p:sldId id="297" r:id="rId42"/>
    <p:sldId id="300" r:id="rId43"/>
    <p:sldId id="299" r:id="rId44"/>
    <p:sldId id="285" r:id="rId45"/>
    <p:sldId id="303" r:id="rId46"/>
    <p:sldId id="305" r:id="rId47"/>
    <p:sldId id="304" r:id="rId48"/>
    <p:sldId id="307" r:id="rId49"/>
    <p:sldId id="308" r:id="rId50"/>
    <p:sldId id="306" r:id="rId51"/>
    <p:sldId id="301" r:id="rId52"/>
    <p:sldId id="310" r:id="rId53"/>
    <p:sldId id="302" r:id="rId54"/>
    <p:sldId id="309" r:id="rId5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47490-36A7-4954-95C9-6C2E5A0C96C5}" type="datetimeFigureOut">
              <a:rPr lang="hu-HU" smtClean="0"/>
              <a:pPr/>
              <a:t>2018.05.22.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AA6D3-55DA-4C7F-9692-3B2FA5486E4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008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* </a:t>
            </a:r>
            <a:r>
              <a:rPr lang="hu-HU" dirty="0" err="1" smtClean="0"/>
              <a:t>Tallérossy</a:t>
            </a:r>
            <a:r>
              <a:rPr lang="hu-HU" dirty="0" smtClean="0"/>
              <a:t> Zebulon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A6D3-55DA-4C7F-9692-3B2FA5486E4F}" type="slidenum">
              <a:rPr lang="hu-HU" smtClean="0"/>
              <a:pPr/>
              <a:t>23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EE9-39E6-4CA6-9A2D-10F4E0427E56}" type="datetimeFigureOut">
              <a:rPr lang="hu-HU" smtClean="0"/>
              <a:pPr/>
              <a:t>2018.05.22.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90-DB7A-4CF8-A733-E76C9D37048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EE9-39E6-4CA6-9A2D-10F4E0427E56}" type="datetimeFigureOut">
              <a:rPr lang="hu-HU" smtClean="0"/>
              <a:pPr/>
              <a:t>2018.05.22.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90-DB7A-4CF8-A733-E76C9D37048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EE9-39E6-4CA6-9A2D-10F4E0427E56}" type="datetimeFigureOut">
              <a:rPr lang="hu-HU" smtClean="0"/>
              <a:pPr/>
              <a:t>2018.05.22.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90-DB7A-4CF8-A733-E76C9D37048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EE9-39E6-4CA6-9A2D-10F4E0427E56}" type="datetimeFigureOut">
              <a:rPr lang="hu-HU" smtClean="0"/>
              <a:pPr/>
              <a:t>2018.05.22.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90-DB7A-4CF8-A733-E76C9D37048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EE9-39E6-4CA6-9A2D-10F4E0427E56}" type="datetimeFigureOut">
              <a:rPr lang="hu-HU" smtClean="0"/>
              <a:pPr/>
              <a:t>2018.05.22.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90-DB7A-4CF8-A733-E76C9D37048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EE9-39E6-4CA6-9A2D-10F4E0427E56}" type="datetimeFigureOut">
              <a:rPr lang="hu-HU" smtClean="0"/>
              <a:pPr/>
              <a:t>2018.05.22.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90-DB7A-4CF8-A733-E76C9D37048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EE9-39E6-4CA6-9A2D-10F4E0427E56}" type="datetimeFigureOut">
              <a:rPr lang="hu-HU" smtClean="0"/>
              <a:pPr/>
              <a:t>2018.05.22.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90-DB7A-4CF8-A733-E76C9D37048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EE9-39E6-4CA6-9A2D-10F4E0427E56}" type="datetimeFigureOut">
              <a:rPr lang="hu-HU" smtClean="0"/>
              <a:pPr/>
              <a:t>2018.05.22.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90-DB7A-4CF8-A733-E76C9D37048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EE9-39E6-4CA6-9A2D-10F4E0427E56}" type="datetimeFigureOut">
              <a:rPr lang="hu-HU" smtClean="0"/>
              <a:pPr/>
              <a:t>2018.05.22.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90-DB7A-4CF8-A733-E76C9D37048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EE9-39E6-4CA6-9A2D-10F4E0427E56}" type="datetimeFigureOut">
              <a:rPr lang="hu-HU" smtClean="0"/>
              <a:pPr/>
              <a:t>2018.05.22.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90-DB7A-4CF8-A733-E76C9D37048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EE9-39E6-4CA6-9A2D-10F4E0427E56}" type="datetimeFigureOut">
              <a:rPr lang="hu-HU" smtClean="0"/>
              <a:pPr/>
              <a:t>2018.05.22.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90-DB7A-4CF8-A733-E76C9D37048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6EE9-39E6-4CA6-9A2D-10F4E0427E56}" type="datetimeFigureOut">
              <a:rPr lang="hu-HU" smtClean="0"/>
              <a:pPr/>
              <a:t>2018.05.22.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B2A90-DB7A-4CF8-A733-E76C9D37048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>
            <a:normAutofit/>
          </a:bodyPr>
          <a:lstStyle/>
          <a:p>
            <a:r>
              <a:rPr lang="hu-HU" sz="8800" dirty="0" smtClean="0"/>
              <a:t>Jókai Mór</a:t>
            </a:r>
            <a:endParaRPr lang="hu-HU" sz="88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19672" y="4365104"/>
            <a:ext cx="6400800" cy="2492896"/>
          </a:xfrm>
        </p:spPr>
        <p:txBody>
          <a:bodyPr>
            <a:normAutofit/>
          </a:bodyPr>
          <a:lstStyle/>
          <a:p>
            <a:r>
              <a:rPr lang="hu-HU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Élete és művei,</a:t>
            </a:r>
          </a:p>
          <a:p>
            <a:r>
              <a:rPr lang="hu-HU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Az arany ember</a:t>
            </a:r>
            <a:endParaRPr lang="hu-HU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A fegyverletétel előtt sikerült az orosz vonalakon feleségével együtt átjutnia. Laborfalvi Róza színházi összeköttetései révén végül szerzett Jókainak egy menlevelet Komáromból.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20080630monostor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276872"/>
            <a:ext cx="7366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ötvenes években Jókai sorra jelenteti meg regényeit, melynek fő témái a nemzeti mitikus múlt:</a:t>
            </a:r>
          </a:p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Egy magyar nábob,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Kárpáthy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Zoltán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20888"/>
            <a:ext cx="4242048" cy="2828032"/>
          </a:xfrm>
          <a:prstGeom prst="rect">
            <a:avLst/>
          </a:prstGeom>
        </p:spPr>
      </p:pic>
      <p:pic>
        <p:nvPicPr>
          <p:cNvPr id="5" name="Kép 4" descr="193558_800x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7650" y="4365104"/>
            <a:ext cx="4986350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1861-től parlamenti képviselő lesz a határozati párt színeiben. Felszólalásait az irodalmi igényesség jellemezte.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a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060848"/>
            <a:ext cx="6480720" cy="4654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irodalmi sikerek sem maradnak el: ‘58-ban az Akadémia, ‘60-ban a Kisfaludy Társaság tagjává választották.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kisfalu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299119"/>
            <a:ext cx="3715488" cy="4558881"/>
          </a:xfrm>
          <a:prstGeom prst="rect">
            <a:avLst/>
          </a:prstGeom>
        </p:spPr>
      </p:pic>
      <p:pic>
        <p:nvPicPr>
          <p:cNvPr id="5" name="Kép 4" descr="247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276872"/>
            <a:ext cx="4979742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1867-ben házat vásárolt Balatonfüreden. A mai napig múzeum őrzi itt emlékét.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236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4238625" cy="2819400"/>
          </a:xfrm>
          <a:prstGeom prst="rect">
            <a:avLst/>
          </a:prstGeom>
        </p:spPr>
      </p:pic>
      <p:pic>
        <p:nvPicPr>
          <p:cNvPr id="5" name="Kép 4" descr="jok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717032"/>
            <a:ext cx="4445000" cy="288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’60-as évek regényeire a látszat és valóság ellentéte jellemző: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Szegény gazdagok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Az új földesúr</a:t>
            </a:r>
            <a:br>
              <a:rPr lang="hu-HU" dirty="0" smtClean="0"/>
            </a:br>
            <a:endParaRPr lang="hu-HU" dirty="0" smtClean="0"/>
          </a:p>
          <a:p>
            <a:pPr>
              <a:buNone/>
            </a:pPr>
            <a:r>
              <a:rPr lang="hu-HU" dirty="0" smtClean="0"/>
              <a:t>A kőszívű ember fiai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‘70-es évektől kezdve a polgárságra irányul figyelme, és az ő problémáik kerülnek műveinek középpontjába.</a:t>
            </a:r>
          </a:p>
          <a:p>
            <a:pPr>
              <a:buNone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dirty="0" smtClean="0"/>
              <a:t>	Az arany ember</a:t>
            </a:r>
          </a:p>
          <a:p>
            <a:pPr>
              <a:buNone/>
            </a:pP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Fekete gyémántok</a:t>
            </a:r>
          </a:p>
          <a:p>
            <a:pPr>
              <a:buNone/>
            </a:pP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Jövő század regénye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1899. szeptember 16-án feleségül veszi a húszéves Grósz (Nagy) Bellát.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Jókai-és-neje-Nagy-Bella-1899-ben-olaszországi-nászútjuk-során-készült-fényképen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412776"/>
            <a:ext cx="3388618" cy="525850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51520" y="1700808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B050"/>
                </a:solidFill>
              </a:rPr>
              <a:t>A család nem veszi jó néven ezt a házasságot, sokat bírálják miatta. Halála után sem szűnik meg a rokonok rosszallása: megtámadják Jókai végrendeletét, amiben mindent Bellára hagy.</a:t>
            </a:r>
            <a:endParaRPr lang="hu-H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1904. május 5-én este 9 órakor rövid szenvedés után meghal.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77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340768"/>
            <a:ext cx="7078165" cy="5308624"/>
          </a:xfrm>
          <a:prstGeom prst="rect">
            <a:avLst/>
          </a:prstGeom>
        </p:spPr>
      </p:pic>
      <p:pic>
        <p:nvPicPr>
          <p:cNvPr id="5" name="Kép 4" descr="fiumei-c3bati-sc3adrkert-p120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1793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Máig maradandó pályaképét a kortárs-utód Mikszáth Kálmán írta meg 1907-ben, Jókai Mór élete és kora címmel.</a:t>
            </a:r>
          </a:p>
          <a:p>
            <a:pPr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194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916832"/>
            <a:ext cx="2808312" cy="4706451"/>
          </a:xfrm>
          <a:prstGeom prst="rect">
            <a:avLst/>
          </a:prstGeom>
        </p:spPr>
      </p:pic>
      <p:pic>
        <p:nvPicPr>
          <p:cNvPr id="5" name="Kép 4" descr="letölté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204864"/>
            <a:ext cx="3816424" cy="3537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1825-ben született Komáromban, kisbirtokos nemesi családban. Apja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Jókay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József költői lelkületű ember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jokaiap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700808"/>
            <a:ext cx="4061222" cy="4796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algn="ctr">
              <a:buNone/>
            </a:pPr>
            <a:r>
              <a:rPr lang="hu-HU" sz="5500" dirty="0" smtClean="0">
                <a:latin typeface="Times New Roman" pitchFamily="18" charset="0"/>
                <a:cs typeface="Times New Roman" pitchFamily="18" charset="0"/>
              </a:rPr>
              <a:t>Jókai stílusa</a:t>
            </a:r>
          </a:p>
          <a:p>
            <a:pPr algn="ctr">
              <a:buNone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Jókai Mór művei a romantika és a realizmus határán állnak. Mind romantikus, mind realista vonások felfedezhetőek benne.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romantikához köti a fordulatos cselekmény és a főszereplőinek egyszerű, ördögien rossz vagy angyalian jó ábrázolása.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780928"/>
            <a:ext cx="7817052" cy="2592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Különösen leírásaiban a romantika hömpölygően zenei stíluseszménye az uralkodó. 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zen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628800"/>
            <a:ext cx="4752528" cy="4781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1584176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mellékszereplői viszont sokszor árnyaltabb jelleműek, sokszor furcsán hóbortosak, melyek a realista regényekre jellemzőek.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letölté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060848"/>
            <a:ext cx="6708942" cy="446449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316416" y="21328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*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5937523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Stílusára jellemző az élvezetes, elbeszélői stílus, gazdag szókincs, az élőbeszéd természetessége.</a:t>
            </a:r>
          </a:p>
        </p:txBody>
      </p:sp>
      <p:sp>
        <p:nvSpPr>
          <p:cNvPr id="5" name="Téglalap 4"/>
          <p:cNvSpPr/>
          <p:nvPr/>
        </p:nvSpPr>
        <p:spPr>
          <a:xfrm>
            <a:off x="611560" y="1844824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rgbClr val="00B050"/>
                </a:solidFill>
              </a:rPr>
              <a:t>Sokféle szókincsrétegből merít: a latinos </a:t>
            </a:r>
            <a:r>
              <a:rPr lang="hu-HU" sz="2400" dirty="0" err="1" smtClean="0">
                <a:solidFill>
                  <a:srgbClr val="00B050"/>
                </a:solidFill>
              </a:rPr>
              <a:t>alapozottságú</a:t>
            </a:r>
            <a:r>
              <a:rPr lang="hu-HU" sz="2400" dirty="0" smtClean="0">
                <a:solidFill>
                  <a:srgbClr val="00B050"/>
                </a:solidFill>
              </a:rPr>
              <a:t> hivatalos-jogi nyelv lexikája éppúgy sajátja, mint a tudatosan gyűjtött és használt népnyelvi, tájnyelvi fordulatok, szólások és szólásmondások. </a:t>
            </a:r>
            <a:endParaRPr lang="hu-HU" sz="2400" dirty="0">
              <a:solidFill>
                <a:srgbClr val="00B050"/>
              </a:solidFill>
            </a:endParaRPr>
          </a:p>
        </p:txBody>
      </p:sp>
      <p:pic>
        <p:nvPicPr>
          <p:cNvPr id="4" name="Kép 3" descr="vocabulary-games-300x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7272808" cy="5346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Különféle műfaji elemek vegyítése: anekdota, idill, életkép, példázat, mese, szatíra</a:t>
            </a:r>
          </a:p>
          <a:p>
            <a:pPr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6408712" cy="5106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 smtClean="0"/>
              <a:t>Az arany ember</a:t>
            </a:r>
            <a:endParaRPr lang="hu-HU" sz="6000" dirty="0"/>
          </a:p>
        </p:txBody>
      </p:sp>
      <p:pic>
        <p:nvPicPr>
          <p:cNvPr id="9" name="Kép 8" descr="Névtel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123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 regény közlését A Hon című napilap 1872. január 1-jén kezdte meg.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Könyvalakban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is ugyanebben az évben jelent meg. </a:t>
            </a:r>
          </a:p>
          <a:p>
            <a:pPr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artalom helye 3" descr="image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889448"/>
            <a:ext cx="3669585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Ez a mű Jókai egyik leginkább realista regénye. Tímár Mihály összetett jellem, jó és rossz viaskodik benne.</a:t>
            </a:r>
          </a:p>
          <a:p>
            <a:pPr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hqdefaul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772816"/>
            <a:ext cx="6534472" cy="4900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Nemesek helyett egyszerű hétköznapi emberek szereplői: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hajóbiztosok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kézművesek szerepelnek a műben.</a:t>
            </a:r>
          </a:p>
          <a:p>
            <a:pPr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s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9144000" cy="362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családi kalapot anyja,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Jókayné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Pulay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Mária viselte, vasakarattal tartott rendet a családban.</a:t>
            </a:r>
          </a:p>
          <a:p>
            <a:pPr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jokaiany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628800"/>
            <a:ext cx="3456384" cy="4891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regény fő szervező elve két antik eredetű mítosz. </a:t>
            </a:r>
          </a:p>
          <a:p>
            <a:pPr>
              <a:buNone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Midász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király történetére már a regény első amerikai kiadásának címe is utal (Modern Midas, 1884.). </a:t>
            </a:r>
          </a:p>
          <a:p>
            <a:pPr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midás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068960"/>
            <a:ext cx="5131838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Midász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a legendás fríg király azt kérte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Dionűszosztól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jutalmul, hogy minden változzék arannyá, amihez csak hozzáér.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tumblr_mu9prwFiNr1raxrqz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844824"/>
            <a:ext cx="3312368" cy="4669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5937523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másik mítosz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Polükratészt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idézi, aki - az isteneknek szánt áldozatként - egy gyűrűjét a tengerbe dobta. A gyűrű azonban egy kifogott hal gyomrából újra előkerül. </a:t>
            </a:r>
          </a:p>
          <a:p>
            <a:pPr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polycrates-522-bc-tyrant-of-samos-538-522-bc-the-ring-of-polycrates-BAAND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241093"/>
            <a:ext cx="6395715" cy="4616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5937523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mű egyik helyszíne Komárom, az író szülővárosa. A város éppen Az arany ember története időpontjában élte fénykorát.</a:t>
            </a:r>
          </a:p>
          <a:p>
            <a:pPr>
              <a:buNone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Kép 4" descr="5-2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88840"/>
            <a:ext cx="7272808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5937523"/>
          </a:xfrm>
        </p:spPr>
        <p:txBody>
          <a:bodyPr/>
          <a:lstStyle/>
          <a:p>
            <a:pPr algn="just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mű másik helyszíne a Senki szigete, ami a gondtalanság, felhőtlen nyugalom megtestesítője lesz Tímár Mihálynak.</a:t>
            </a:r>
          </a:p>
          <a:p>
            <a:pPr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ss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1767" y="1772816"/>
            <a:ext cx="4922233" cy="2919141"/>
          </a:xfrm>
          <a:prstGeom prst="rect">
            <a:avLst/>
          </a:prstGeom>
        </p:spPr>
      </p:pic>
      <p:pic>
        <p:nvPicPr>
          <p:cNvPr id="5" name="Kép 4" descr="ssz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865" y="4221089"/>
            <a:ext cx="6933903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haszonelvűség világával szemben Jókai megteremti az eszményi életforma színterét, a Senki szigetét.</a:t>
            </a:r>
          </a:p>
          <a:p>
            <a:pPr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az_aranyember1_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844824"/>
            <a:ext cx="5256584" cy="4853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algn="just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mű első fejezetei a Vaskapunál játszódnak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ahol Mihály rátermettségét mutatja be az író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Jókai azelőtt nem járt ott, ezért ezt a részt leírások és saját képzelete segítségével írta le.</a:t>
            </a:r>
          </a:p>
          <a:p>
            <a:pPr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4545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367771"/>
            <a:ext cx="6474386" cy="4475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mű egy része Balatonfüreden játszódik, ami a pihenés és nyugalom megtestesítője.</a:t>
            </a:r>
          </a:p>
          <a:p>
            <a:pPr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Jókai itt is írta a mű egyes részeit Balatonfüredi nyaralójában.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b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420888"/>
            <a:ext cx="7668344" cy="4311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mű cselekményének idejét nehéz meghatározni: az 1830-as, ‘40-es években játszódhat.</a:t>
            </a:r>
          </a:p>
          <a:p>
            <a:pPr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7" y="2362199"/>
            <a:ext cx="4167907" cy="4149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600" dirty="0" smtClean="0"/>
              <a:t>Cselekmény</a:t>
            </a:r>
            <a:endParaRPr lang="hu-HU" sz="6600" dirty="0"/>
          </a:p>
        </p:txBody>
      </p:sp>
      <p:pic>
        <p:nvPicPr>
          <p:cNvPr id="4" name="Kép 3" descr="Jókai - Az arany ember_r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8055535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363272" cy="5937523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fiú könnyen tanult, franciául, olaszul, angolul is olvasott. Tanulmányait Pápán végezte, ahol az 1841-42-es tanévben Petőfivel is megismerkedett.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jokai-petof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204864"/>
            <a:ext cx="7002001" cy="4479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8640"/>
            <a:ext cx="8892480" cy="5937523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főszereplő teljesíti Ali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Csorbadzsi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végakaratát, elviszi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Tíméát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Brazovics-házba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 Az elázott búza és a török kincs révén megalapozza szerencséjét.</a:t>
            </a:r>
          </a:p>
          <a:p>
            <a:pPr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48880"/>
            <a:ext cx="9144000" cy="4298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1"/>
            <a:ext cx="8784976" cy="2448272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Pénzügyi hatalmával Timár mások sorsát is irányítja: a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Brazovics-házat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tönkreteszi, másoknak kitüntetést szerez, a hűséges Fabula Jánost gazdaggá teszi.</a:t>
            </a:r>
          </a:p>
          <a:p>
            <a:pPr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348880"/>
            <a:ext cx="5981700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Mihály elveszi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Tíméát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de ő inkább csak hálát érez iránta, valójában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Kacsukába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szerelmes.</a:t>
            </a:r>
          </a:p>
          <a:p>
            <a:pPr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6719632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7416824" cy="5094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Mihály kettős életet él ezután: a sikeres kereskedő, jótevő férj életét Komáromban</a:t>
            </a:r>
          </a:p>
          <a:p>
            <a:pPr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1803_13818239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364770"/>
            <a:ext cx="7668344" cy="5112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És az egyszerű, boldog ember életét a Senki szigetén. </a:t>
            </a:r>
          </a:p>
          <a:p>
            <a:pPr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Aranyember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060848"/>
            <a:ext cx="7564477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folyamatos lelkiismeret-furdalás,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Dódi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halála, és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Krisztyián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Tódor felbukkanása miatt, már csak egy utat lát maga előtt: az öngyilkosságot. </a:t>
            </a:r>
          </a:p>
          <a:p>
            <a:pPr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latinovits_zoltan_400_sze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060848"/>
            <a:ext cx="5692203" cy="4287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Azonban egy váratlan tragédia (Tódor halála) megmenti életét, új életet kezdhet Noémivel. 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10709743_f5ea1e5be865909ec2b32674a777e9ca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628800"/>
            <a:ext cx="7308304" cy="4860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Athalie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megpróbálja megölni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Tíméát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de sikertelenül jár. Utolsó bosszúja, hogy elmondja, hogy a rejtekajtó titkát csak Mihály tudta, tehát életben van. 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dvd-n-is-kaphato-lesz-a-pal-utcai-fiuk-es-az-aranyemb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204864"/>
            <a:ext cx="4464496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600" b="1" dirty="0" smtClean="0"/>
              <a:t>Szimbólumok a műben</a:t>
            </a:r>
            <a:endParaRPr lang="hu-HU" sz="6600" b="1" dirty="0"/>
          </a:p>
        </p:txBody>
      </p:sp>
      <p:pic>
        <p:nvPicPr>
          <p:cNvPr id="4" name="Kép 3" descr="szimb_lum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772816"/>
            <a:ext cx="4752528" cy="4620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pénz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1728192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pénzen nem lehet boldogságot vagy szerelmet vásárolni. 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ara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356992"/>
            <a:ext cx="4930303" cy="328128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79512" y="3356992"/>
            <a:ext cx="37444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Mihály úgy látja, hogy a pénz inkább csak rosszat hozott számára.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egyetemet Pesten végezte jogi karon, hivatását Kecskeméten kezdte gyakorolni. Ott jelent meg első regénye, a Hétköznapok is.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k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204864"/>
            <a:ext cx="2347468" cy="3816424"/>
          </a:xfrm>
          <a:prstGeom prst="rect">
            <a:avLst/>
          </a:prstGeom>
        </p:spPr>
      </p:pic>
      <p:pic>
        <p:nvPicPr>
          <p:cNvPr id="5" name="Kép 4" descr="budapest-v-kerulet-kiralyi-magyar-egyetem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132856"/>
            <a:ext cx="4358640" cy="378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„Minden kincseinek árán nem képes megvenni saját neje szerelmét. Még rosszabb rá nézve, hogy gazdag. A pompa, a birtok még tágítja a távolt közöttük. A szegény ember szűk négy fala jobban összeszorítja azokat, akik egymáshoz tartoznak. A napszámos, a hajóslegény, akinek egy szobája, egy ágya, egy asztala van: boldogabb ember. A favágó, aki mikor fűrészel, az egyik végét a fűrésznek a feleség fogja, az boldog ember; azok, mikor elvégezték a munkát, leülnek a földre, s esznek egy szilkéből bablevest, s megcsókolják egymást </a:t>
            </a:r>
            <a:r>
              <a:rPr lang="hu-HU" sz="28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utána.”</a:t>
            </a:r>
            <a:endParaRPr lang="hu-H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Senki szigetén nincs pénz, mert lakóit adósságokkal tették tönkre, és azért, hogy a rablókat távol tartsák. Cserekereskedelmet folytatnak, mégsem nélkülöznek.</a:t>
            </a:r>
          </a:p>
          <a:p>
            <a:pPr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365_6fbdbb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269448"/>
            <a:ext cx="6840760" cy="4553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600" dirty="0" smtClean="0"/>
              <a:t>A hold</a:t>
            </a:r>
            <a:endParaRPr lang="hu-HU" sz="6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vörös félhold iszlám szimbólum, a kincset rejtő zsákot díszíti.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273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564904"/>
            <a:ext cx="4032448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Hold Noémi szerint az öngyilkosok lakhelye, ahol nincsenek érzelmek, sem öröm, sem bánat.</a:t>
            </a:r>
          </a:p>
          <a:p>
            <a:pPr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Kép 4" descr="34943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348880"/>
            <a:ext cx="542925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Hold Mihály lelkiállapotát is tükrözi, hol fenyegető, hol jó ismerős.</a:t>
            </a:r>
          </a:p>
        </p:txBody>
      </p:sp>
      <p:pic>
        <p:nvPicPr>
          <p:cNvPr id="4" name="Kép 3" descr="untitledooooooooooio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844824"/>
            <a:ext cx="7200800" cy="4572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Írói pályafutására nagy francia regényírók voltak hatással: Victor Hugo, Eugene </a:t>
            </a:r>
            <a:r>
              <a:rPr lang="hu-H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Sue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és Dumas. 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2880320" cy="2670168"/>
          </a:xfrm>
          <a:prstGeom prst="rect">
            <a:avLst/>
          </a:prstGeom>
        </p:spPr>
      </p:pic>
      <p:pic>
        <p:nvPicPr>
          <p:cNvPr id="5" name="Kép 4" descr="220px-GabrielLepaulleEugeneS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7322" y="2852936"/>
            <a:ext cx="2680822" cy="3716594"/>
          </a:xfrm>
          <a:prstGeom prst="rect">
            <a:avLst/>
          </a:prstGeom>
        </p:spPr>
      </p:pic>
      <p:pic>
        <p:nvPicPr>
          <p:cNvPr id="6" name="Kép 5" descr="Alexandre_Dum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556792"/>
            <a:ext cx="2981581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Jókai bekerült a Tízek Társaságába, s szerkesztette az Életképek c. folyóiratot.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Életképek_1848_április_3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340768"/>
            <a:ext cx="3419872" cy="5295286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51520" y="213285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/>
              <a:t> </a:t>
            </a:r>
            <a:r>
              <a:rPr lang="hu-HU" sz="2400" dirty="0" smtClean="0">
                <a:solidFill>
                  <a:srgbClr val="00B050"/>
                </a:solidFill>
              </a:rPr>
              <a:t>Mikor 1845-ben Pestre költözött, Petőfi már neves költő volt. Mivel barátságuk szilárd alapokon állott, 1847-től a Petőfi házaspár Dohány utcai lakásába költözött.</a:t>
            </a:r>
            <a:endParaRPr lang="hu-H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1848. március 15-én ő olvasta fel a 12 pontot, mely nap estéjén megismerte a neves színésznőt, későbbi feleségét, Laborfalvi Rózát.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laborfalviro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420888"/>
            <a:ext cx="2794000" cy="3390900"/>
          </a:xfrm>
          <a:prstGeom prst="rect">
            <a:avLst/>
          </a:prstGeom>
        </p:spPr>
      </p:pic>
      <p:pic>
        <p:nvPicPr>
          <p:cNvPr id="5" name="Kép 4" descr="magyars_ii_1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060848"/>
            <a:ext cx="4278964" cy="4373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4320480" cy="5937523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A szabadságharc idején Jókai 1848–49-ben köztársaságpárti volt. Kossuthot követte toborzóútjaira, majd a kormányt Debrecenbe, Pestre, majd Szegedre és Aradra.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kossuth_lajos-001_149218_296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6285" y="188640"/>
            <a:ext cx="4607715" cy="580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1154</Words>
  <Application>Microsoft Office PowerPoint</Application>
  <PresentationFormat>Diavetítés a képernyőre (4:3 oldalarány)</PresentationFormat>
  <Paragraphs>82</Paragraphs>
  <Slides>54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54</vt:i4>
      </vt:variant>
    </vt:vector>
  </HeadingPairs>
  <TitlesOfParts>
    <vt:vector size="58" baseType="lpstr">
      <vt:lpstr>Arial</vt:lpstr>
      <vt:lpstr>Calibri</vt:lpstr>
      <vt:lpstr>Times New Roman</vt:lpstr>
      <vt:lpstr>Office-téma</vt:lpstr>
      <vt:lpstr>Jókai Mór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Az arany ember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Cselekmény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Szimbólumok a műben</vt:lpstr>
      <vt:lpstr>A pénz</vt:lpstr>
      <vt:lpstr>PowerPoint-bemutató</vt:lpstr>
      <vt:lpstr>PowerPoint-bemutató</vt:lpstr>
      <vt:lpstr>A hold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Jókai Mór</dc:title>
  <dc:creator>Péter</dc:creator>
  <cp:lastModifiedBy>Péter</cp:lastModifiedBy>
  <cp:revision>50</cp:revision>
  <dcterms:created xsi:type="dcterms:W3CDTF">2015-04-22T17:56:31Z</dcterms:created>
  <dcterms:modified xsi:type="dcterms:W3CDTF">2018-05-22T18:31:34Z</dcterms:modified>
</cp:coreProperties>
</file>